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6" r:id="rId3"/>
  </p:sldMasterIdLst>
  <p:notesMasterIdLst>
    <p:notesMasterId r:id="rId5"/>
  </p:notesMasterIdLst>
  <p:handoutMasterIdLst>
    <p:handoutMasterId r:id="rId14"/>
  </p:handoutMasterIdLst>
  <p:sldIdLst>
    <p:sldId id="3023" r:id="rId4"/>
    <p:sldId id="3059" r:id="rId6"/>
    <p:sldId id="3061" r:id="rId7"/>
    <p:sldId id="3063" r:id="rId8"/>
    <p:sldId id="3064" r:id="rId9"/>
    <p:sldId id="3065" r:id="rId10"/>
    <p:sldId id="3066" r:id="rId11"/>
    <p:sldId id="3067" r:id="rId12"/>
    <p:sldId id="3035" r:id="rId13"/>
  </p:sldIdLst>
  <p:sldSz cx="12192000" cy="6858000"/>
  <p:notesSz cx="7010400" cy="92964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SC UKai M TT" pitchFamily="49" charset="-122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3" userDrawn="1">
          <p15:clr>
            <a:srgbClr val="A4A3A4"/>
          </p15:clr>
        </p15:guide>
        <p15:guide id="2" pos="381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CC3300"/>
    <a:srgbClr val="FF0066"/>
    <a:srgbClr val="9900CC"/>
    <a:srgbClr val="FF7C80"/>
    <a:srgbClr val="FF99FF"/>
    <a:srgbClr val="66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325" autoAdjust="0"/>
  </p:normalViewPr>
  <p:slideViewPr>
    <p:cSldViewPr snapToGrid="0" showGuides="1">
      <p:cViewPr varScale="1">
        <p:scale>
          <a:sx n="51" d="100"/>
          <a:sy n="51" d="100"/>
        </p:scale>
        <p:origin x="436" y="104"/>
      </p:cViewPr>
      <p:guideLst>
        <p:guide orient="horz" pos="2163"/>
        <p:guide pos="3818"/>
      </p:guideLst>
    </p:cSldViewPr>
  </p:slideViewPr>
  <p:outlineViewPr>
    <p:cViewPr>
      <p:scale>
        <a:sx n="33" d="100"/>
        <a:sy n="33" d="100"/>
      </p:scale>
      <p:origin x="0" y="-119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932"/>
        <p:guide pos="219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gs" Target="tags/tag3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handoutMaster" Target="handoutMasters/handoutMaster1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t" anchorCtr="0" compatLnSpc="1"/>
          <a:lstStyle>
            <a:lvl1pPr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t" anchorCtr="0" compatLnSpc="1"/>
          <a:lstStyle>
            <a:lvl1pPr algn="r"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b" anchorCtr="0" compatLnSpc="1"/>
          <a:lstStyle>
            <a:lvl1pPr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b" anchorCtr="0" compatLnSpc="1"/>
          <a:lstStyle>
            <a:lvl1pPr algn="r"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FE6C18A-259A-4B6D-8115-27A226B63CB8}" type="slidenum">
              <a:rPr lang="en-US" altLang="en-US"/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t" anchorCtr="0" compatLnSpc="1"/>
          <a:lstStyle>
            <a:lvl1pPr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t" anchorCtr="0" compatLnSpc="1"/>
          <a:lstStyle>
            <a:lvl1pPr algn="r"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7988" y="698500"/>
            <a:ext cx="6194425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6425"/>
            <a:ext cx="51435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t" anchorCtr="0" compatLnSpc="1"/>
          <a:lstStyle/>
          <a:p>
            <a:pPr lvl="0"/>
            <a:r>
              <a:rPr lang="en-US" altLang="en-US" noProof="0"/>
              <a:t>Click to edit Master text styles</a:t>
            </a:r>
            <a:endParaRPr lang="en-US" altLang="en-US" noProof="0"/>
          </a:p>
          <a:p>
            <a:pPr lvl="1"/>
            <a:r>
              <a:rPr lang="en-US" altLang="en-US" noProof="0"/>
              <a:t>Second level</a:t>
            </a:r>
            <a:endParaRPr lang="en-US" altLang="en-US" noProof="0"/>
          </a:p>
          <a:p>
            <a:pPr lvl="2"/>
            <a:r>
              <a:rPr lang="en-US" altLang="en-US" noProof="0"/>
              <a:t>Third level</a:t>
            </a:r>
            <a:endParaRPr lang="en-US" altLang="en-US" noProof="0"/>
          </a:p>
          <a:p>
            <a:pPr lvl="3"/>
            <a:r>
              <a:rPr lang="en-US" altLang="en-US" noProof="0"/>
              <a:t>Fourth level</a:t>
            </a:r>
            <a:endParaRPr lang="en-US" altLang="en-US" noProof="0"/>
          </a:p>
          <a:p>
            <a:pPr lvl="4"/>
            <a:r>
              <a:rPr lang="en-US" altLang="en-US" noProof="0"/>
              <a:t>Fifth level</a:t>
            </a:r>
            <a:endParaRPr lang="en-US" altLang="en-US" noProof="0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b" anchorCtr="0" compatLnSpc="1"/>
          <a:lstStyle>
            <a:lvl1pPr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3" tIns="46587" rIns="93173" bIns="46587" numCol="1" anchor="b" anchorCtr="0" compatLnSpc="1"/>
          <a:lstStyle>
            <a:lvl1pPr algn="r" defTabSz="932180">
              <a:defRPr sz="13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4824548-4C99-4B61-A32E-EB7EADB3907B}" type="slidenum">
              <a:rPr lang="en-US" altLang="en-US"/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41342"/>
            <a:ext cx="10972800" cy="830997"/>
          </a:xfrm>
        </p:spPr>
        <p:txBody>
          <a:bodyPr lIns="0" tIns="0" rIns="0" bIns="0" anchor="ctr" anchorCtr="0">
            <a:sp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4937761"/>
            <a:ext cx="4876800" cy="276999"/>
          </a:xfrm>
        </p:spPr>
        <p:txBody>
          <a:bodyPr lIns="0" tIns="0" rIns="0" bIns="0">
            <a:sp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/>
          <a:srcRect r="76945"/>
          <a:stretch>
            <a:fillRect/>
          </a:stretch>
        </p:blipFill>
        <p:spPr>
          <a:xfrm>
            <a:off x="0" y="0"/>
            <a:ext cx="1303997" cy="274842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/>
          <a:srcRect l="25211" t="7048" b="77822"/>
          <a:stretch>
            <a:fillRect/>
          </a:stretch>
        </p:blipFill>
        <p:spPr>
          <a:xfrm>
            <a:off x="1304545" y="0"/>
            <a:ext cx="5287617" cy="519768"/>
          </a:xfrm>
          <a:prstGeom prst="rect">
            <a:avLst/>
          </a:prstGeom>
        </p:spPr>
      </p:pic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>
          <a:xfrm>
            <a:off x="6705600" y="4937761"/>
            <a:ext cx="4876800" cy="276999"/>
          </a:xfrm>
        </p:spPr>
        <p:txBody>
          <a:bodyPr lIns="0" tIns="0" rIns="0" bIns="0">
            <a:spAutoFit/>
          </a:bodyPr>
          <a:lstStyle>
            <a:lvl1pPr marL="0" indent="0" algn="r">
              <a:buNone/>
              <a:defRPr sz="2000"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3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14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945139" y="6642556"/>
            <a:ext cx="246862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AD97-C0F2-4795-AEB6-9FE32AA5D951}" type="slidenum">
              <a:rPr lang="en-US" smtClean="0"/>
            </a:fld>
            <a:endParaRPr lang="en-US" dirty="0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9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0080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945139" y="6642556"/>
            <a:ext cx="246862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AD97-C0F2-4795-AEB6-9FE32AA5D951}" type="slidenum">
              <a:rPr lang="en-US" smtClean="0"/>
            </a:fld>
            <a:endParaRPr lang="en-US" dirty="0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945139" y="6642556"/>
            <a:ext cx="246862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AD97-C0F2-4795-AEB6-9FE32AA5D951}" type="slidenum">
              <a:rPr lang="en-US" smtClean="0"/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12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945139" y="6642556"/>
            <a:ext cx="246862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AD97-C0F2-4795-AEB6-9FE32AA5D951}" type="slidenum">
              <a:rPr lang="en-US" smtClean="0"/>
            </a:fld>
            <a:endParaRPr lang="en-US" dirty="0"/>
          </a:p>
        </p:txBody>
      </p:sp>
      <p:sp>
        <p:nvSpPr>
          <p:cNvPr id="12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13" name="Date Placeholder 9"/>
          <p:cNvSpPr>
            <a:spLocks noGrp="1"/>
          </p:cNvSpPr>
          <p:nvPr>
            <p:ph type="dt" sz="half" idx="10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945139" y="6642556"/>
            <a:ext cx="246862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AD97-C0F2-4795-AEB6-9FE32AA5D951}" type="slidenum">
              <a:rPr lang="en-US" smtClean="0"/>
            </a:fld>
            <a:endParaRPr lang="en-US" dirty="0"/>
          </a:p>
        </p:txBody>
      </p:sp>
      <p:sp>
        <p:nvSpPr>
          <p:cNvPr id="10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11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945139" y="6642556"/>
            <a:ext cx="246862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AD97-C0F2-4795-AEB6-9FE32AA5D951}" type="slidenum">
              <a:rPr lang="en-US" smtClean="0"/>
            </a:fld>
            <a:endParaRPr lang="en-US" dirty="0"/>
          </a:p>
        </p:txBody>
      </p:sp>
      <p:sp>
        <p:nvSpPr>
          <p:cNvPr id="9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kumimoji="1" lang="en-US" altLang="zh-CN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kumimoji="1" lang="en-US" altLang="zh-CN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3B167-F0EC-418A-9AFB-4FA54D900E5A}" type="slidenum">
              <a:rPr kumimoji="1" lang="en-US" altLang="zh-CN" smtClean="0">
                <a:solidFill>
                  <a:srgbClr val="000000"/>
                </a:solidFill>
              </a:rPr>
            </a:fld>
            <a:endParaRPr kumimoji="1" lang="en-US" altLang="zh-CN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C6DEA-18BF-46DB-A9F6-0FC992BD615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E029F-0F25-4187-81E0-FF6AD8D85F3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microsoft.com/office/2007/relationships/hdphoto" Target="../media/image3.wdp"/><Relationship Id="rId8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picture containing traffic&#10;&#10;Description automatically generated"/>
          <p:cNvPicPr>
            <a:picLocks noChangeAspect="1"/>
          </p:cNvPicPr>
          <p:nvPr userDrawn="1"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945139" y="6642556"/>
            <a:ext cx="246862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AD97-C0F2-4795-AEB6-9FE32AA5D951}" type="slidenum">
              <a:rPr lang="en-US" smtClean="0"/>
            </a:fld>
            <a:endParaRPr lang="en-US" dirty="0"/>
          </a:p>
        </p:txBody>
      </p:sp>
      <p:sp>
        <p:nvSpPr>
          <p:cNvPr id="14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5397091" y="6704112"/>
            <a:ext cx="1397819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PPT-Backgrounds.net</a:t>
            </a:r>
            <a:endParaRPr lang="en-US" dirty="0"/>
          </a:p>
        </p:txBody>
      </p:sp>
      <p:sp>
        <p:nvSpPr>
          <p:cNvPr id="15" name="Date Placeholder 9"/>
          <p:cNvSpPr>
            <a:spLocks noGrp="1"/>
          </p:cNvSpPr>
          <p:nvPr>
            <p:ph type="dt" sz="half" idx="2"/>
          </p:nvPr>
        </p:nvSpPr>
        <p:spPr>
          <a:xfrm>
            <a:off x="0" y="6642556"/>
            <a:ext cx="884858" cy="215444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01/15/2023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/>
            <a:r>
              <a:rPr lang="en-US" altLang="zh-CN"/>
              <a:t>Second level</a:t>
            </a:r>
            <a:endParaRPr lang="en-US" altLang="zh-CN"/>
          </a:p>
          <a:p>
            <a:pPr lvl="2"/>
            <a:r>
              <a:rPr lang="en-US" altLang="zh-CN"/>
              <a:t>Third level</a:t>
            </a:r>
            <a:endParaRPr lang="en-US" altLang="zh-CN"/>
          </a:p>
          <a:p>
            <a:pPr lvl="3"/>
            <a:r>
              <a:rPr lang="en-US" altLang="zh-CN"/>
              <a:t>Fourth level</a:t>
            </a:r>
            <a:endParaRPr lang="en-US" altLang="zh-CN"/>
          </a:p>
          <a:p>
            <a:pPr lvl="4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4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 b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10D00353-737E-4DB8-9CC7-4A85EB7F4A1C}" type="slidenum">
              <a:rPr lang="en-US" altLang="zh-CN"/>
            </a:fld>
            <a:endParaRPr lang="en-US" altLang="zh-CN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0">
            <a:gsLst>
              <a:gs pos="0">
                <a:srgbClr val="CCFFFF"/>
              </a:gs>
              <a:gs pos="100000">
                <a:schemeClr val="bg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1pPr>
            <a:lvl2pPr marL="742950" indent="-285750" eaLnBrk="0" hangingPunct="0"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2pPr>
            <a:lvl3pPr marL="1143000" indent="-228600" eaLnBrk="0" hangingPunct="0"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3pPr>
            <a:lvl4pPr marL="1600200" indent="-228600" eaLnBrk="0" hangingPunct="0"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4pPr>
            <a:lvl5pPr marL="2057400" indent="-228600" eaLnBrk="0" hangingPunct="0"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 b="1">
                <a:solidFill>
                  <a:schemeClr val="tx1"/>
                </a:solidFill>
                <a:latin typeface="TSC UKai M TT" pitchFamily="49" charset="-122"/>
                <a:ea typeface="SimSun" panose="02010600030101010101" pitchFamily="2" charset="-122"/>
              </a:defRPr>
            </a:lvl9pPr>
          </a:lstStyle>
          <a:p>
            <a:pPr eaLnBrk="1" hangingPunct="1">
              <a:defRPr/>
            </a:pPr>
            <a:endParaRPr lang="en-US" altLang="en-US" sz="2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SimSun" panose="02010600030101010101" pitchFamily="2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SimSun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SimSun" panose="02010600030101010101" pitchFamily="2" charset="-122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SimSun" panose="02010600030101010101" pitchFamily="2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SimSun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SimSun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SimSun" panose="02010600030101010101" pitchFamily="2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8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6.jpeg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8181" name="文本框 3"/>
          <p:cNvSpPr txBox="1"/>
          <p:nvPr/>
        </p:nvSpPr>
        <p:spPr>
          <a:xfrm>
            <a:off x="0" y="0"/>
            <a:ext cx="12192635" cy="14166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p>
            <a:pPr algn="ctr"/>
            <a:r>
              <a:rPr lang="zh-CN" altLang="en-US" sz="4800">
                <a:latin typeface="Arial" panose="020B0604020202020204" pitchFamily="34" charset="0"/>
                <a:ea typeface="PMingLiU" pitchFamily="18" charset="-120"/>
              </a:rPr>
              <a:t>火窯中的信心考驗</a:t>
            </a:r>
            <a:endParaRPr lang="zh-CN" altLang="en-US" sz="4800">
              <a:latin typeface="Arial" panose="020B0604020202020204" pitchFamily="34" charset="0"/>
              <a:ea typeface="PMingLiU" pitchFamily="18" charset="-120"/>
            </a:endParaRPr>
          </a:p>
          <a:p>
            <a:pPr algn="ctr"/>
            <a:r>
              <a:rPr lang="zh-CN" altLang="en-US" sz="3200">
                <a:latin typeface="Arial" panose="020B0604020202020204" pitchFamily="34" charset="0"/>
                <a:ea typeface="SimSun" panose="02010600030101010101" pitchFamily="2" charset="-122"/>
              </a:rPr>
              <a:t>你當敬拜誰？</a:t>
            </a:r>
            <a:endParaRPr lang="zh-CN" altLang="en-US" sz="320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sp>
        <p:nvSpPr>
          <p:cNvPr id="178182" name="文本框 4"/>
          <p:cNvSpPr txBox="1"/>
          <p:nvPr>
            <p:custDataLst>
              <p:tags r:id="rId1"/>
            </p:custDataLst>
          </p:nvPr>
        </p:nvSpPr>
        <p:spPr>
          <a:xfrm>
            <a:off x="-3175" y="1447800"/>
            <a:ext cx="12204065" cy="4730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/>
          <a:p>
            <a:pPr algn="ctr"/>
            <a:r>
              <a:rPr lang="zh-CN" altLang="en-US" sz="3200">
                <a:latin typeface="Arial" panose="020B0604020202020204" pitchFamily="34" charset="0"/>
                <a:sym typeface="Microsoft YaHei" panose="020B0503020204020204" charset="-122"/>
              </a:rPr>
              <a:t>但以理書</a:t>
            </a:r>
            <a:r>
              <a:rPr lang="en-US" altLang="zh-CN" sz="3200">
                <a:latin typeface="Arial" panose="020B0604020202020204" pitchFamily="34" charset="0"/>
                <a:sym typeface="Microsoft YaHei" panose="020B0503020204020204" charset="-122"/>
              </a:rPr>
              <a:t> Daniel 3</a:t>
            </a:r>
            <a:r>
              <a:rPr lang="zh-CN" altLang="en-US" sz="3200">
                <a:latin typeface="Arial" panose="020B0604020202020204" pitchFamily="34" charset="0"/>
                <a:sym typeface="Microsoft YaHei" panose="020B0503020204020204" charset="-122"/>
              </a:rPr>
              <a:t>：</a:t>
            </a:r>
            <a:r>
              <a:rPr lang="en-US" altLang="zh-CN" sz="3200">
                <a:latin typeface="Arial" panose="020B0604020202020204" pitchFamily="34" charset="0"/>
                <a:sym typeface="Microsoft YaHei" panose="020B0503020204020204" charset="-122"/>
              </a:rPr>
              <a:t>1–30</a:t>
            </a:r>
            <a:endParaRPr lang="en-US" altLang="zh-CN" sz="3200">
              <a:latin typeface="Arial" panose="020B0604020202020204" pitchFamily="34" charset="0"/>
              <a:sym typeface="Microsoft YaHei" panose="020B0503020204020204" charset="-122"/>
            </a:endParaRPr>
          </a:p>
        </p:txBody>
      </p:sp>
      <p:sp>
        <p:nvSpPr>
          <p:cNvPr id="178183" name="文本框 5"/>
          <p:cNvSpPr txBox="1"/>
          <p:nvPr>
            <p:custDataLst>
              <p:tags r:id="rId2"/>
            </p:custDataLst>
          </p:nvPr>
        </p:nvSpPr>
        <p:spPr>
          <a:xfrm>
            <a:off x="1539240" y="6329045"/>
            <a:ext cx="9114790" cy="4730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/>
          <a:p>
            <a:pPr algn="ctr"/>
            <a:r>
              <a:rPr lang="zh-CN" altLang="en-US" sz="2400">
                <a:latin typeface="Arial" panose="020B0604020202020204" pitchFamily="34" charset="0"/>
                <a:ea typeface="PMingLiU" pitchFamily="18" charset="-120"/>
              </a:rPr>
              <a:t>萊城華人基督教會主日崇拜</a:t>
            </a:r>
            <a:r>
              <a:rPr lang="en-US" altLang="zh-CN" sz="2400">
                <a:latin typeface="Arial" panose="020B0604020202020204" pitchFamily="34" charset="0"/>
                <a:ea typeface="PMingLiU" pitchFamily="18" charset="-120"/>
              </a:rPr>
              <a:t> LCCC Sunday Service</a:t>
            </a:r>
            <a:endParaRPr lang="zh-CN" altLang="en-US" sz="2400">
              <a:latin typeface="Arial" panose="020B0604020202020204" pitchFamily="34" charset="0"/>
              <a:ea typeface="SimSun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35" y="2130425"/>
            <a:ext cx="12116435" cy="414782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7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引言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introduction: 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但以理書的三個年輕人：「即或不然。」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誰才是真正配得敬拜？</a:t>
            </a:r>
            <a:endParaRPr kumimoji="1" lang="zh-CN" altLang="en-US" sz="36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耶穌說：「經上記著說：當拜主你的神，單要事奉他。」</a:t>
            </a:r>
            <a:r>
              <a:rPr kumimoji="1" lang="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 </a:t>
            </a:r>
            <a:endParaRPr kumimoji="1" lang="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zh-CN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路加福音</a:t>
            </a:r>
            <a:r>
              <a:rPr lang="en-US" altLang="zh-CN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Luk 4:8</a:t>
            </a:r>
            <a:r>
              <a:rPr lang="en-US" altLang="en-US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 </a:t>
            </a:r>
            <a:r>
              <a:rPr lang="en-US" altLang="zh-CN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 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7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大綱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Outline: 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一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真正的敬拜沒有中立地帶（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3:1–7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二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真正的敬拜一定會有衝突（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3:8–12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三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真正的敬拜絕對不容妥協（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3:13-18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四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真正的敬拜顯明真正君王（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3:19-27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五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真正的敬拜是對上帝降服（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3:28-30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7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一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真正的敬拜沒有中立地帶（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3:1–7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endParaRPr kumimoji="1" lang="en-US" altLang="zh-CN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上週的信息：巴比倫王要定義</a:t>
            </a: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「我們的孩子」</a:t>
            </a: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本週的開始：</a:t>
            </a:r>
            <a:r>
              <a:rPr lang="zh-CN" altLang="en-US" b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巴比倫王要定義</a:t>
            </a: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「誰配得敬拜」</a:t>
            </a: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4572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音樂：挑動人的情緒</a:t>
            </a: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4572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火窯：威脅人的性命</a:t>
            </a: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4572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4572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4572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人若不在基督面前俯伏，就一定會在別神面前俯伏。</a:t>
            </a: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4572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差別不在於有沒有敬拜，而在於你究竟敬拜的是誰。</a:t>
            </a:r>
            <a:endParaRPr lang="zh-CN" altLang="en-US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3" name="图片 2"/>
          <p:cNvPicPr/>
          <p:nvPr/>
        </p:nvPicPr>
        <p:blipFill>
          <a:blip r:embed="rId1"/>
          <a:stretch>
            <a:fillRect/>
          </a:stretch>
        </p:blipFill>
        <p:spPr>
          <a:xfrm>
            <a:off x="8176260" y="67945"/>
            <a:ext cx="1546225" cy="3319780"/>
          </a:xfrm>
          <a:prstGeom prst="rect">
            <a:avLst/>
          </a:prstGeom>
        </p:spPr>
      </p:pic>
      <p:pic>
        <p:nvPicPr>
          <p:cNvPr id="5" name="图片 4"/>
          <p:cNvPicPr/>
          <p:nvPr/>
        </p:nvPicPr>
        <p:blipFill>
          <a:blip r:embed="rId2"/>
          <a:stretch>
            <a:fillRect/>
          </a:stretch>
        </p:blipFill>
        <p:spPr>
          <a:xfrm>
            <a:off x="9722485" y="67945"/>
            <a:ext cx="2343150" cy="324548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7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二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真正的敬拜一定會有衝突（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3:8–12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吃掉，撕碎。蠶食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衝突的核心：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不是行為，而是主權。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不但如此，凡立志在基督耶穌裡敬虔度日的，也都要受逼迫。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提摩太後書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2Tim 3:12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9070" y="918845"/>
            <a:ext cx="1047750" cy="6254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7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三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真正的敬拜絕對不容妥協（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3:13-18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沖沖大怒（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13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怒氣填胸（</a:t>
            </a:r>
            <a:r>
              <a:rPr lang="en-US" altLang="zh-CN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19</a:t>
            </a:r>
            <a:r>
              <a:rPr lang="zh-CN" altLang="en-US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怒氣顯出人的軟弱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有何神能救你們脫離我手呢？（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15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即或不然（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18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把我們指向那一位掌權的上帝手中。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「然而不要照我的意思，只要照你的意思。」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（馬太福音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Mt.26:39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7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四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真正的敬拜顯明真正君王（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3:19-27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比尋常更加七倍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(19)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：把人的恐懼推到極限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那抬沙得拉、米煞、亞伯尼歌的人都被火焰燒死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(22)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“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連火都「認得」誰是惡人，誰是上帝的僕人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”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摩西：荊棘在火中燃燒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「有四個人」（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25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）：那真正的以馬內利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真正的敬拜，最後一定會把真正的君王顯明出來。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7335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五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 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真正的敬拜是對上帝降服（</a:t>
            </a:r>
            <a:r>
              <a:rPr kumimoji="1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3:28-30</a:t>
            </a:r>
            <a:r>
              <a:rPr kumimoji="1" lang="zh-CN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「沙得拉、米煞、亞伯尼歌的神是應當稱頌的！」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(28)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「差遣使者」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(28)</a:t>
            </a: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CN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「好像神子」（</a:t>
            </a:r>
            <a:r>
              <a:rPr kumimoji="1" lang="en-US" altLang="zh-CN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25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）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王被迫承認：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真正值得稱頌的，不是順服他的人，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而是那些在他面前拒絕妥協、卻在上帝面前完全降服的人。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2355" y="2067560"/>
            <a:ext cx="1706245" cy="658495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4425" y="2978150"/>
            <a:ext cx="2307590" cy="62484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7785" y="67945"/>
            <a:ext cx="12008485" cy="663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>
            <a:lvl1pPr marL="114300" indent="-1143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SimSun" panose="02010600030101010101" pitchFamily="2" charset="-122"/>
              </a:defRPr>
            </a:lvl9pPr>
          </a:lstStyle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</a:rPr>
              <a:t>結語</a:t>
            </a:r>
            <a:r>
              <a:rPr lang="en-US" altLang="zh-CN" noProof="0" dirty="0">
                <a:ln>
                  <a:noFill/>
                </a:ln>
                <a:effectLst/>
                <a:uLnTx/>
                <a:uFillTx/>
                <a:ea typeface="TSC UKai M TT" pitchFamily="49" charset="-122"/>
                <a:cs typeface="Times New Roman" panose="02020603050405020304" pitchFamily="18" charset="0"/>
                <a:sym typeface="+mn-ea"/>
              </a:rPr>
              <a:t>Conclusion</a:t>
            </a:r>
            <a:endParaRPr>
              <a:sym typeface="+mn-ea"/>
            </a:endParaRPr>
          </a:p>
          <a:p>
            <a:pPr marL="114300" marR="0" lvl="0" indent="-11430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sz="2800"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>
                <a:sym typeface="+mn-ea"/>
              </a:rPr>
              <a:t>上帝的審判是真實的，罪的咒詛也是真實的。</a:t>
            </a:r>
            <a:endParaRPr lang="zh-CN" altLang="en-US"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zh-CN" altLang="en-US">
              <a:solidFill>
                <a:schemeClr val="tx1"/>
              </a:solidFill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>
                <a:solidFill>
                  <a:schemeClr val="tx1"/>
                </a:solidFill>
                <a:sym typeface="+mn-ea"/>
              </a:rPr>
              <a:t>救贖的答案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  <a:sym typeface="+mn-ea"/>
              </a:rPr>
              <a:t>，在耶穌基督的十字架上完全顯明。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  <a:sym typeface="+mn-ea"/>
              </a:rPr>
              <a:t>我們為什麼能站立？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  <a:sym typeface="+mn-ea"/>
              </a:rPr>
              <a:t>不是因為我們比那三個年輕人更剛強，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  <a:sym typeface="+mn-ea"/>
              </a:rPr>
              <a:t>而是因為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  <a:sym typeface="+mn-ea"/>
              </a:rPr>
              <a:t>以馬內利的主</a:t>
            </a: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  <a:sym typeface="+mn-ea"/>
              </a:rPr>
              <a:t>，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  <a:p>
            <a:pPr marL="114300" marR="0" lvl="0" indent="-1143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CN" altLang="en-US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TSC UKai M TT" pitchFamily="49" charset="-122"/>
                <a:cs typeface="Times New Roman" panose="02020603050405020304" pitchFamily="18" charset="0"/>
                <a:sym typeface="+mn-ea"/>
              </a:rPr>
              <a:t>已經替我們進入了審判之中。</a:t>
            </a:r>
            <a:endParaRPr kumimoji="1" lang="zh-CN" altLang="en-US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TSC UKai M TT" pitchFamily="49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  <p:tag name="KSO_WM_UNIT_MEDIACOVER_STYLEID" val="1"/>
  <p:tag name="KSO_WM_UNIT_MEDIACOVER_TEXTSTATE" val="0"/>
  <p:tag name="KSO_WM_UNIT_MEDIACOVER_BTN_STATE" val="1"/>
  <p:tag name="KSO_WM_UNIT_MEDIACOVER_BTN_POS" val="c"/>
  <p:tag name="KSO_WM_UNIT_MEDIACOVER_BTN_STYLE" val="ee0bc779c1f3d7f3e90c96344320e69a"/>
  <p:tag name="KSO_WM_UNIT_MEDIACOVER_RGB" val="000000"/>
  <p:tag name="KSO_WM_UNIT_MEDIACOVER_TRANSPARENCY" val="0.5"/>
  <p:tag name="KSO_WM_UNIT_MEDIACOVER_TEXT" val=""/>
</p:tagLst>
</file>

<file path=ppt/tags/tag3.xml><?xml version="1.0" encoding="utf-8"?>
<p:tagLst xmlns:p="http://schemas.openxmlformats.org/presentationml/2006/main">
  <p:tag name="commondata" val="eyJoZGlkIjoiNDViMDhlODNmZGE3OWQyNWM0MDMxM2NlNWNiOGEzZWMifQ==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zh-CN" alt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SC UKai M TT" pitchFamily="49" charset="-122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1" lang="zh-CN" alt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SC UKai M TT" pitchFamily="49" charset="-122"/>
            <a:ea typeface="SimSun" panose="02010600030101010101" pitchFamily="2" charset="-122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961</Words>
  <Application>WPS 演示</Application>
  <PresentationFormat>Widescreen</PresentationFormat>
  <Paragraphs>112</Paragraphs>
  <Slides>9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9</vt:i4>
      </vt:variant>
    </vt:vector>
  </HeadingPairs>
  <TitlesOfParts>
    <vt:vector size="25" baseType="lpstr">
      <vt:lpstr>Arial</vt:lpstr>
      <vt:lpstr>SimSun</vt:lpstr>
      <vt:lpstr>Wingdings</vt:lpstr>
      <vt:lpstr>TSC UKai M TT</vt:lpstr>
      <vt:lpstr>Times New Roman</vt:lpstr>
      <vt:lpstr>PMingLiU</vt:lpstr>
      <vt:lpstr>MingLiU-ExtB</vt:lpstr>
      <vt:lpstr>Microsoft YaHei</vt:lpstr>
      <vt:lpstr>Arial Unicode MS</vt:lpstr>
      <vt:lpstr>Calibri</vt:lpstr>
      <vt:lpstr>PMingLiU</vt:lpstr>
      <vt:lpstr>TSC UKai M TT</vt:lpstr>
      <vt:lpstr>Ezra SIL</vt:lpstr>
      <vt:lpstr>PMingLiU-ExtB</vt:lpstr>
      <vt:lpstr>Office Theme</vt:lpstr>
      <vt:lpstr>2_Default Design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Cincinnati Chinese Church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Wu</dc:creator>
  <cp:lastModifiedBy>Bobby Y. Yang</cp:lastModifiedBy>
  <cp:revision>95</cp:revision>
  <dcterms:created xsi:type="dcterms:W3CDTF">2002-11-14T16:00:00Z</dcterms:created>
  <dcterms:modified xsi:type="dcterms:W3CDTF">2026-01-21T18:56:18Z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9BDDBF1A3F994249939D29F5FC835555_12</vt:lpwstr>
  </property>
  <property fmtid="{D5CDD505-2E9C-101B-9397-08002B2CF9AE}" pid="3" name="KSOProductBuildVer">
    <vt:lpwstr>2052-12.1.0.24657</vt:lpwstr>
  </property>
</Properties>
</file>